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04035B-C474-488C-A4E9-F951FCDD55A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989198-1BFB-49ED-A8CC-46556C71D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035B-C474-488C-A4E9-F951FCDD55A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9198-1BFB-49ED-A8CC-46556C71D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035B-C474-488C-A4E9-F951FCDD55A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9198-1BFB-49ED-A8CC-46556C71D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04035B-C474-488C-A4E9-F951FCDD55A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989198-1BFB-49ED-A8CC-46556C71D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04035B-C474-488C-A4E9-F951FCDD55A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989198-1BFB-49ED-A8CC-46556C71D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035B-C474-488C-A4E9-F951FCDD55A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9198-1BFB-49ED-A8CC-46556C71D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035B-C474-488C-A4E9-F951FCDD55A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9198-1BFB-49ED-A8CC-46556C71D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04035B-C474-488C-A4E9-F951FCDD55A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989198-1BFB-49ED-A8CC-46556C71D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035B-C474-488C-A4E9-F951FCDD55A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9198-1BFB-49ED-A8CC-46556C71D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04035B-C474-488C-A4E9-F951FCDD55A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989198-1BFB-49ED-A8CC-46556C71D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04035B-C474-488C-A4E9-F951FCDD55A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989198-1BFB-49ED-A8CC-46556C71D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04035B-C474-488C-A4E9-F951FCDD55A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989198-1BFB-49ED-A8CC-46556C71D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members.aol.com/rmoeuradot/200x200/reg/R1-1.gif" TargetMode="External"/><Relationship Id="rId7" Type="http://schemas.openxmlformats.org/officeDocument/2006/relationships/image" Target="http://members.aol.com/rmoeuradot/200x200/guide/reccult/RW-050.gif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http://members.aol.com/rmoeuradot/200x200/warn/W1-1.gif" TargetMode="Externa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381000"/>
            <a:ext cx="78983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Pacific school of engineering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3352800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Group-D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10000"/>
            <a:ext cx="4572000" cy="3315780"/>
          </a:xfrm>
          <a:prstGeom prst="rect">
            <a:avLst/>
          </a:prstGeom>
          <a:noFill/>
          <a:scene3d>
            <a:camera prst="orthographicFront">
              <a:rot lat="0" lon="0" rev="21593998"/>
            </a:camera>
            <a:lightRig rig="threePt" dir="t"/>
          </a:scene3d>
          <a:sp3d>
            <a:bevelB prst="slope"/>
          </a:sp3d>
        </p:spPr>
        <p:txBody>
          <a:bodyPr>
            <a:spAutoFit/>
          </a:bodyPr>
          <a:lstStyle/>
          <a:p>
            <a:pPr marL="623888" indent="-514350"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Lucida Sans Unicode" pitchFamily="34" charset="0"/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Lucida Sans Unicode" pitchFamily="34" charset="0"/>
              </a:rPr>
              <a:t>Valani</a:t>
            </a:r>
            <a:r>
              <a:rPr lang="en-US" dirty="0" smtClean="0">
                <a:solidFill>
                  <a:srgbClr val="002060"/>
                </a:solidFill>
                <a:latin typeface="Lucida Sans Unicode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Lucida Sans Unicode" pitchFamily="34" charset="0"/>
              </a:rPr>
              <a:t>Tusar</a:t>
            </a:r>
            <a:endParaRPr lang="en-US" dirty="0" smtClean="0">
              <a:solidFill>
                <a:srgbClr val="002060"/>
              </a:solidFill>
              <a:latin typeface="Lucida Sans Unicode" pitchFamily="34" charset="0"/>
            </a:endParaRPr>
          </a:p>
          <a:p>
            <a:pPr marL="623888" indent="-514350"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Lucida Sans Unicode" pitchFamily="34" charset="0"/>
              <a:buAutoNum type="arabicPeriod"/>
            </a:pPr>
            <a:endParaRPr lang="en-US" dirty="0" smtClean="0">
              <a:solidFill>
                <a:srgbClr val="002060"/>
              </a:solidFill>
              <a:latin typeface="Lucida Sans Unicode" pitchFamily="34" charset="0"/>
            </a:endParaRPr>
          </a:p>
          <a:p>
            <a:pPr marL="623888" indent="-514350"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Lucida Sans Unicode" pitchFamily="34" charset="0"/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Lucida Sans Unicode" pitchFamily="34" charset="0"/>
              </a:rPr>
              <a:t>Nayani</a:t>
            </a:r>
            <a:r>
              <a:rPr lang="en-US" dirty="0" smtClean="0">
                <a:solidFill>
                  <a:srgbClr val="002060"/>
                </a:solidFill>
                <a:latin typeface="Lucida Sans Unicode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Lucida Sans Unicode" pitchFamily="34" charset="0"/>
              </a:rPr>
              <a:t>Ankit</a:t>
            </a:r>
            <a:endParaRPr lang="en-US" dirty="0" smtClean="0">
              <a:solidFill>
                <a:srgbClr val="002060"/>
              </a:solidFill>
              <a:latin typeface="Lucida Sans Unicode" pitchFamily="34" charset="0"/>
            </a:endParaRPr>
          </a:p>
          <a:p>
            <a:pPr marL="623888" indent="-514350"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Lucida Sans Unicode" pitchFamily="34" charset="0"/>
              <a:buAutoNum type="arabicPeriod"/>
            </a:pPr>
            <a:endParaRPr lang="en-US" dirty="0" smtClean="0">
              <a:solidFill>
                <a:srgbClr val="002060"/>
              </a:solidFill>
              <a:latin typeface="Lucida Sans Unicode" pitchFamily="34" charset="0"/>
            </a:endParaRPr>
          </a:p>
          <a:p>
            <a:pPr marL="623888" indent="-514350"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Lucida Sans Unicode" pitchFamily="34" charset="0"/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Lucida Sans Unicode" pitchFamily="34" charset="0"/>
              </a:rPr>
              <a:t>Pansuriya</a:t>
            </a:r>
            <a:r>
              <a:rPr lang="en-US" dirty="0" smtClean="0">
                <a:solidFill>
                  <a:srgbClr val="002060"/>
                </a:solidFill>
                <a:latin typeface="Lucida Sans Unicode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Lucida Sans Unicode" pitchFamily="34" charset="0"/>
              </a:rPr>
              <a:t>Vishal</a:t>
            </a:r>
            <a:endParaRPr lang="en-US" dirty="0" smtClean="0">
              <a:solidFill>
                <a:srgbClr val="002060"/>
              </a:solidFill>
              <a:latin typeface="Lucida Sans Unicode" pitchFamily="34" charset="0"/>
            </a:endParaRPr>
          </a:p>
          <a:p>
            <a:pPr marL="623888" indent="-514350"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Lucida Sans Unicode" pitchFamily="34" charset="0"/>
              <a:buAutoNum type="arabicPeriod"/>
            </a:pPr>
            <a:endParaRPr lang="en-US" dirty="0" smtClean="0">
              <a:solidFill>
                <a:srgbClr val="002060"/>
              </a:solidFill>
              <a:latin typeface="Lucida Sans Unicode" pitchFamily="34" charset="0"/>
            </a:endParaRPr>
          </a:p>
          <a:p>
            <a:pPr marL="623888" indent="-514350"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Lucida Sans Unicode" pitchFamily="34" charset="0"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Lucida Sans Unicode" pitchFamily="34" charset="0"/>
              </a:rPr>
              <a:t>Patel </a:t>
            </a:r>
            <a:r>
              <a:rPr lang="en-US" dirty="0" err="1" smtClean="0">
                <a:solidFill>
                  <a:srgbClr val="002060"/>
                </a:solidFill>
                <a:latin typeface="Lucida Sans Unicode" pitchFamily="34" charset="0"/>
              </a:rPr>
              <a:t>Hardik</a:t>
            </a:r>
            <a:endParaRPr lang="en-US" dirty="0" smtClean="0">
              <a:solidFill>
                <a:srgbClr val="002060"/>
              </a:solidFill>
              <a:latin typeface="Lucida Sans Unicode" pitchFamily="34" charset="0"/>
            </a:endParaRPr>
          </a:p>
          <a:p>
            <a:pPr marL="623888" indent="-514350"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Lucida Sans Unicode" pitchFamily="34" charset="0"/>
              <a:buAutoNum type="arabicPeriod"/>
            </a:pPr>
            <a:endParaRPr lang="en-US" dirty="0" smtClean="0">
              <a:solidFill>
                <a:srgbClr val="002060"/>
              </a:solidFill>
              <a:latin typeface="Lucida Sans Unicode" pitchFamily="34" charset="0"/>
            </a:endParaRPr>
          </a:p>
          <a:p>
            <a:pPr marL="623888" indent="-514350"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Lucida Sans Unicode" pitchFamily="34" charset="0"/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Lucida Sans Unicode" pitchFamily="34" charset="0"/>
              </a:rPr>
              <a:t>Chohan</a:t>
            </a:r>
            <a:r>
              <a:rPr lang="en-US" dirty="0" smtClean="0">
                <a:solidFill>
                  <a:srgbClr val="002060"/>
                </a:solidFill>
                <a:latin typeface="Lucida Sans Unicode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Lucida Sans Unicode" pitchFamily="34" charset="0"/>
              </a:rPr>
              <a:t>Kaushik</a:t>
            </a:r>
            <a:endParaRPr lang="en-US" dirty="0" smtClean="0">
              <a:solidFill>
                <a:srgbClr val="002060"/>
              </a:solidFill>
              <a:latin typeface="Lucida Sans Unicode" pitchFamily="34" charset="0"/>
            </a:endParaRPr>
          </a:p>
          <a:p>
            <a:pPr marL="623888" indent="-514350"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Lucida Sans Unicode" pitchFamily="34" charset="0"/>
              <a:buAutoNum type="arabicPeriod"/>
            </a:pPr>
            <a:endParaRPr lang="en-US" dirty="0" smtClean="0">
              <a:solidFill>
                <a:srgbClr val="002060"/>
              </a:solidFill>
              <a:latin typeface="Lucida Sans Unicode" pitchFamily="34" charset="0"/>
            </a:endParaRPr>
          </a:p>
          <a:p>
            <a:pPr marL="623888" indent="-514350"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Lucida Sans Unicode" pitchFamily="34" charset="0"/>
              <a:buAutoNum type="arabicPeriod"/>
            </a:pPr>
            <a:endParaRPr lang="en-US" dirty="0" smtClean="0">
              <a:solidFill>
                <a:srgbClr val="002060"/>
              </a:solidFill>
              <a:latin typeface="Lucida Sans Unicode" pitchFamily="34" charset="0"/>
            </a:endParaRPr>
          </a:p>
          <a:p>
            <a:pPr marL="623888" indent="-514350"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en-US" dirty="0">
              <a:solidFill>
                <a:srgbClr val="002060"/>
              </a:solidFill>
              <a:latin typeface="Lucida Sans Unicode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1200" y="4953000"/>
            <a:ext cx="3200400" cy="1724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                                                             </a:t>
            </a:r>
            <a:r>
              <a:rPr lang="en-US" sz="1600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 by</a:t>
            </a:r>
            <a:endParaRPr lang="en-US" dirty="0">
              <a:solidFill>
                <a:srgbClr val="FF0066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Mr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Hiten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kheni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Civil 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Engg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Dept</a:t>
            </a:r>
            <a:r>
              <a:rPr lang="en-US" dirty="0"/>
              <a:t>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00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Regulatory Signs</a:t>
            </a:r>
          </a:p>
        </p:txBody>
      </p:sp>
      <p:pic>
        <p:nvPicPr>
          <p:cNvPr id="17411" name="Picture 4" descr="R5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6764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R6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6764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8" descr="R3-5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41148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0" descr="R3-6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4114800"/>
            <a:ext cx="22748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2" descr="R3-7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41910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2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6096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W4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6858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W13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39624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R7-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838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R10-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39624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R4-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19200" y="39624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362200" y="304800"/>
            <a:ext cx="510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>
                <a:solidFill>
                  <a:srgbClr val="F06100"/>
                </a:solidFill>
                <a:latin typeface="Times New Roman" pitchFamily="18" charset="0"/>
                <a:cs typeface="Times New Roman" pitchFamily="18" charset="0"/>
              </a:rPr>
              <a:t>Types of Work Zones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19200" y="1524000"/>
            <a:ext cx="2667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Stationary</a:t>
            </a:r>
          </a:p>
          <a:p>
            <a:pPr algn="ctr"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Work Areas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410200" y="1524000"/>
            <a:ext cx="2590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Moving</a:t>
            </a:r>
          </a:p>
          <a:p>
            <a:pPr algn="ctr"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Work Areas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4572000" y="1143000"/>
            <a:ext cx="0" cy="4876800"/>
          </a:xfrm>
          <a:prstGeom prst="line">
            <a:avLst/>
          </a:prstGeom>
          <a:noFill/>
          <a:ln w="76200" cmpd="tri">
            <a:solidFill>
              <a:srgbClr val="F06100"/>
            </a:solidFill>
            <a:round/>
            <a:headEnd/>
            <a:tailEnd/>
          </a:ln>
        </p:spPr>
        <p:txBody>
          <a:bodyPr/>
          <a:lstStyle/>
          <a:p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0" descr="Road Machinery Ahe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8956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Workers (symbol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9718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362200" y="304800"/>
            <a:ext cx="5867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 u="sng" noProof="1">
                <a:solidFill>
                  <a:srgbClr val="F06100"/>
                </a:solidFill>
                <a:latin typeface="Times New Roman" pitchFamily="18" charset="0"/>
                <a:cs typeface="Times New Roman" pitchFamily="18" charset="0"/>
              </a:rPr>
              <a:t>Tips for Driving Through Work Zones</a:t>
            </a:r>
            <a:r>
              <a:rPr lang="en-US" sz="3600" b="1" i="1" u="sng">
                <a:solidFill>
                  <a:srgbClr val="F061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505200" y="1752600"/>
            <a:ext cx="51816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3550" indent="-463550">
              <a:spcBef>
                <a:spcPct val="50000"/>
              </a:spcBef>
              <a:buClr>
                <a:srgbClr val="F06100"/>
              </a:buClr>
              <a:buSzPct val="130000"/>
              <a:buFont typeface="Wingdings" pitchFamily="2" charset="2"/>
              <a:buChar char="ü"/>
            </a:pP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Fines double in a work zone!</a:t>
            </a:r>
          </a:p>
          <a:p>
            <a:pPr marL="463550" indent="-463550">
              <a:spcBef>
                <a:spcPct val="50000"/>
              </a:spcBef>
              <a:buClr>
                <a:srgbClr val="F06100"/>
              </a:buClr>
              <a:buSzPct val="130000"/>
              <a:buFont typeface="Wingdings" pitchFamily="2" charset="2"/>
              <a:buChar char="ü"/>
            </a:pP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Proceed with extreme caution</a:t>
            </a:r>
          </a:p>
          <a:p>
            <a:pPr marL="463550" indent="-463550">
              <a:spcBef>
                <a:spcPct val="50000"/>
              </a:spcBef>
              <a:buClr>
                <a:srgbClr val="F06100"/>
              </a:buClr>
              <a:buSzPct val="130000"/>
              <a:buFont typeface="Wingdings" pitchFamily="2" charset="2"/>
              <a:buChar char="ü"/>
            </a:pP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Drive at the posted speed</a:t>
            </a:r>
          </a:p>
          <a:p>
            <a:pPr marL="463550" indent="-463550">
              <a:spcBef>
                <a:spcPct val="50000"/>
              </a:spcBef>
              <a:buClr>
                <a:srgbClr val="F06100"/>
              </a:buClr>
              <a:buSzPct val="130000"/>
              <a:buFont typeface="Wingdings" pitchFamily="2" charset="2"/>
              <a:buChar char="ü"/>
            </a:pP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Watch out for workers</a:t>
            </a:r>
          </a:p>
          <a:p>
            <a:pPr marL="463550" indent="-463550">
              <a:spcBef>
                <a:spcPct val="50000"/>
              </a:spcBef>
              <a:buClr>
                <a:srgbClr val="F06100"/>
              </a:buClr>
              <a:buSzPct val="130000"/>
              <a:buFont typeface="Wingdings" pitchFamily="2" charset="2"/>
              <a:buChar char="ü"/>
            </a:pP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Stay in your lane</a:t>
            </a:r>
          </a:p>
          <a:p>
            <a:pPr marL="463550" indent="-463550">
              <a:spcBef>
                <a:spcPct val="50000"/>
              </a:spcBef>
              <a:buClr>
                <a:srgbClr val="F06100"/>
              </a:buClr>
              <a:buSzPct val="130000"/>
              <a:buFont typeface="Wingdings" pitchFamily="2" charset="2"/>
              <a:buChar char="ü"/>
            </a:pP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Report unsafe conditions</a:t>
            </a:r>
          </a:p>
        </p:txBody>
      </p:sp>
      <p:pic>
        <p:nvPicPr>
          <p:cNvPr id="4" name="Picture 7" descr="Road Construction Ahe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050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flash-R&amp;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352800"/>
            <a:ext cx="2438400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352800" y="381000"/>
            <a:ext cx="2895600" cy="6858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sng" strike="noStrike" kern="1200" cap="small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Signals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457200" y="1600200"/>
            <a:ext cx="51816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CC0000"/>
              </a:buClr>
              <a:buFontTx/>
              <a:buChar char="o"/>
            </a:pP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  Steady lights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800" b="1" i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CC0000"/>
              </a:buClr>
              <a:buFontTx/>
              <a:buChar char="o"/>
            </a:pP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  Flashing lights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800" b="1" i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CC0000"/>
              </a:buClr>
              <a:buFontTx/>
              <a:buChar char="o"/>
            </a:pP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  Signal/Sign combinations</a:t>
            </a:r>
          </a:p>
        </p:txBody>
      </p:sp>
      <p:pic>
        <p:nvPicPr>
          <p:cNvPr id="5" name="Picture 14" descr="green-lef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447800"/>
            <a:ext cx="965200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562600" y="4572000"/>
            <a:ext cx="1295400" cy="1981200"/>
            <a:chOff x="4032" y="2352"/>
            <a:chExt cx="816" cy="1248"/>
          </a:xfrm>
        </p:grpSpPr>
        <p:sp>
          <p:nvSpPr>
            <p:cNvPr id="7" name="AutoShape 20"/>
            <p:cNvSpPr>
              <a:spLocks noChangeArrowheads="1"/>
            </p:cNvSpPr>
            <p:nvPr/>
          </p:nvSpPr>
          <p:spPr bwMode="auto">
            <a:xfrm>
              <a:off x="4032" y="2352"/>
              <a:ext cx="816" cy="124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4080" y="2400"/>
              <a:ext cx="768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NO TURN ON </a:t>
              </a:r>
              <a:r>
                <a:rPr lang="en-US" sz="2400" b="1" i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RED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watch for i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678180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14400" y="5638800"/>
            <a:ext cx="4307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ContrastingRightFacing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CCECFF"/>
                  </a:solidFill>
                  <a:prstDash val="sysDash"/>
                  <a:miter lim="800000"/>
                </a:ln>
                <a:solidFill>
                  <a:sysClr val="windowText" lastClr="000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Thank</a:t>
            </a:r>
            <a:r>
              <a:rPr lang="en-US" sz="5400" b="1" cap="none" spc="0" dirty="0" smtClean="0">
                <a:ln w="17780" cmpd="sng">
                  <a:solidFill>
                    <a:schemeClr val="tx1"/>
                  </a:solidFill>
                  <a:prstDash val="sysDash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rgbClr val="FF0000">
                      <a:alpha val="60000"/>
                    </a:srgb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 You.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381000"/>
            <a:ext cx="748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Narrow" pitchFamily="34" charset="0"/>
              </a:rPr>
              <a:t> Traffic And Traffic Control </a:t>
            </a:r>
            <a:endParaRPr lang="en-US" sz="5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2438400"/>
            <a:ext cx="7848600" cy="3459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You must stop: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Before a stop line or crosswalk.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If there are no lines, stop before entering the intersection.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For any red light or sign, flashing or solid.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For a pedestrian crossing within a marked or unmarked crosswalk.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At a railway crossing when a train is coming or when train signals, gates, or signs indicate an approaching train.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When entering a street from an alley, building, driveway, or private road.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At the request of any police officer.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For emergency or police vehicles sounding a siren or flashing red or blue lights.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1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16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1600200"/>
            <a:ext cx="571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Idaho Traffic Laws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685800"/>
            <a:ext cx="23615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Speed Limits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spe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0"/>
            <a:ext cx="18954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81000" y="2895600"/>
            <a:ext cx="6781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u="sng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The Basic Rule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maximum speed on a freeway is 75mph,                        65mph on a highway, and 35mph on city streets                  (unless posted otherwise).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It is illegal to drive so slowly that you disrupt the normal flow of traffic.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Observe posted speeds in school and construction zones to protect students and workers (penalties are higher in these areas).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457200"/>
            <a:ext cx="50626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/>
              <a:t> No Parking Zones</a:t>
            </a:r>
            <a:endParaRPr lang="en-US" sz="4000" b="1" i="1" dirty="0"/>
          </a:p>
        </p:txBody>
      </p:sp>
      <p:pic>
        <p:nvPicPr>
          <p:cNvPr id="3" name="Picture 4" descr="noparking"/>
          <p:cNvPicPr>
            <a:picLocks noChangeAspect="1" noChangeArrowheads="1"/>
          </p:cNvPicPr>
          <p:nvPr/>
        </p:nvPicPr>
        <p:blipFill>
          <a:blip r:embed="rId2"/>
          <a:srcRect t="5000"/>
          <a:stretch>
            <a:fillRect/>
          </a:stretch>
        </p:blipFill>
        <p:spPr bwMode="auto">
          <a:xfrm>
            <a:off x="7315200" y="228600"/>
            <a:ext cx="12255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57200" y="22098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On the street-side of any other parked vehicle (double parking)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7200" y="2682875"/>
            <a:ext cx="3089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On bridges or overpasses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7525" y="3059113"/>
            <a:ext cx="2210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In front of a driveway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33400" y="3429000"/>
            <a:ext cx="29910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Within 15’ of a fire hydrant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33400" y="3810000"/>
            <a:ext cx="25564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Within 20’ of a crosswalk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33400" y="4572000"/>
            <a:ext cx="5014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Within 30’ of a stop sign, yield sign, or traffic signal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33400" y="4191000"/>
            <a:ext cx="3543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Within 20’ of a fire station driveway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57200" y="4953000"/>
            <a:ext cx="1428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On a freeway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57200" y="5334000"/>
            <a:ext cx="67804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Where prohibited by signs or a red, yellow, or white “no parking” curb.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Fact About Signaling &amp; Turning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1219201"/>
            <a:ext cx="8229600" cy="34289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4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You must signal when changing lanes.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You must signal when entering or leaving the freeway.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You must signal when pulling toward or away from the curb.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You must signal 100 feet (about 5 seconds) before turning.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 Idaho, you may turn right on a red light, after stopping.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leftarr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2286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28600" y="533400"/>
            <a:ext cx="8915400" cy="426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lnSpc>
                <a:spcPct val="150000"/>
              </a:lnSpc>
              <a:spcBef>
                <a:spcPct val="10000"/>
              </a:spcBef>
              <a:spcAft>
                <a:spcPts val="700"/>
              </a:spcAft>
            </a:pP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</a:rPr>
              <a:t>Traffic signs have three purposes:</a:t>
            </a:r>
          </a:p>
          <a:p>
            <a:pPr marL="457200" indent="-457200">
              <a:lnSpc>
                <a:spcPct val="150000"/>
              </a:lnSpc>
              <a:spcBef>
                <a:spcPct val="10000"/>
              </a:spcBef>
              <a:spcAft>
                <a:spcPts val="700"/>
              </a:spcAft>
              <a:buFontTx/>
              <a:buAutoNum type="arabicPeriod"/>
            </a:pPr>
            <a:r>
              <a:rPr lang="en-US" sz="3200" b="1" i="1" dirty="0">
                <a:solidFill>
                  <a:schemeClr val="accent2"/>
                </a:solidFill>
                <a:latin typeface="Times New Roman" pitchFamily="18" charset="0"/>
              </a:rPr>
              <a:t>Regulate traffic, movement or parking</a:t>
            </a:r>
          </a:p>
          <a:p>
            <a:pPr marL="457200" indent="-457200">
              <a:lnSpc>
                <a:spcPct val="150000"/>
              </a:lnSpc>
              <a:spcBef>
                <a:spcPct val="10000"/>
              </a:spcBef>
              <a:spcAft>
                <a:spcPts val="700"/>
              </a:spcAft>
              <a:buFontTx/>
              <a:buAutoNum type="arabicPeriod"/>
            </a:pPr>
            <a:r>
              <a:rPr lang="en-US" sz="3200" b="1" i="1" dirty="0">
                <a:solidFill>
                  <a:schemeClr val="accent2"/>
                </a:solidFill>
                <a:latin typeface="Times New Roman" pitchFamily="18" charset="0"/>
              </a:rPr>
              <a:t>Warn of potential dangers or road conditions</a:t>
            </a:r>
          </a:p>
          <a:p>
            <a:pPr marL="457200" indent="-457200">
              <a:lnSpc>
                <a:spcPct val="150000"/>
              </a:lnSpc>
              <a:spcBef>
                <a:spcPct val="10000"/>
              </a:spcBef>
              <a:spcAft>
                <a:spcPts val="700"/>
              </a:spcAft>
              <a:buFontTx/>
              <a:buAutoNum type="arabicPeriod"/>
            </a:pPr>
            <a:r>
              <a:rPr lang="en-US" sz="3200" b="1" i="1" dirty="0">
                <a:solidFill>
                  <a:schemeClr val="accent2"/>
                </a:solidFill>
                <a:latin typeface="Times New Roman" pitchFamily="18" charset="0"/>
              </a:rPr>
              <a:t>Provide information and guidance</a:t>
            </a:r>
          </a:p>
          <a:p>
            <a:pPr marL="457200" indent="-457200">
              <a:lnSpc>
                <a:spcPct val="150000"/>
              </a:lnSpc>
              <a:spcBef>
                <a:spcPct val="10000"/>
              </a:spcBef>
              <a:spcAft>
                <a:spcPts val="700"/>
              </a:spcAft>
              <a:buFontTx/>
              <a:buAutoNum type="arabicPeriod"/>
            </a:pPr>
            <a:endParaRPr lang="en-US" sz="32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Colors Have Meaning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133600" y="12192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181600" y="1219200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800" b="1" i="1">
                <a:solidFill>
                  <a:srgbClr val="0F6B51"/>
                </a:solidFill>
                <a:latin typeface="Times New Roman" pitchFamily="18" charset="0"/>
                <a:cs typeface="Times New Roman" pitchFamily="18" charset="0"/>
              </a:rPr>
              <a:t>Green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33600" y="21336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Blue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105400" y="2133600"/>
            <a:ext cx="1371600" cy="5232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8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Yellow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33600" y="3200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Black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105400" y="3200400"/>
            <a:ext cx="1219200" cy="5232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8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White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133600" y="4267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Orange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105400" y="4267200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800" b="1" i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Brown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676400" y="51816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Fluorescent Optic Yellow  </a:t>
            </a:r>
          </a:p>
        </p:txBody>
      </p:sp>
      <p:pic>
        <p:nvPicPr>
          <p:cNvPr id="12" name="Picture 13" descr="blank-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143000"/>
            <a:ext cx="7556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" descr="blank-bl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209800"/>
            <a:ext cx="914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5" descr="Black-Blan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048000"/>
            <a:ext cx="762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6" descr="blank-Orang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4114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7" descr="blank-Gree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12954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8" descr="Blank-Yello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0400" y="1905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9" descr="blank-whit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86600" y="3048000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0" descr="blank-Brow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34200" y="4267200"/>
            <a:ext cx="12192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619500" y="24765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i="1"/>
          </a:p>
        </p:txBody>
      </p:sp>
      <p:pic>
        <p:nvPicPr>
          <p:cNvPr id="3" name="Picture 2" descr="http://members.aol.com/rmoeuradot/200x200/reg/R1-1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600200" y="14478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3400" y="3048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i="1" u="sng" dirty="0">
                <a:solidFill>
                  <a:srgbClr val="FF0000"/>
                </a:solidFill>
              </a:rPr>
              <a:t>Three</a:t>
            </a:r>
            <a:r>
              <a:rPr lang="en-US" sz="4400" i="1" u="sng" dirty="0">
                <a:solidFill>
                  <a:srgbClr val="FF0000"/>
                </a:solidFill>
              </a:rPr>
              <a:t> Types of Signs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619500" y="24765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i="1"/>
          </a:p>
        </p:txBody>
      </p:sp>
      <p:pic>
        <p:nvPicPr>
          <p:cNvPr id="6" name="Picture 5" descr="http://members.aol.com/rmoeuradot/200x200/warn/W1-1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2819400" y="29718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619500" y="24765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i="1"/>
          </a:p>
        </p:txBody>
      </p:sp>
      <p:pic>
        <p:nvPicPr>
          <p:cNvPr id="8" name="Picture 7" descr="http://members.aol.com/rmoeuradot/200x200/guide/reccult/RW-050.gif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4267200" y="48006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489325" y="1458913"/>
            <a:ext cx="3444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i="1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276600" y="1828800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/>
              <a:t>Regulatory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724400" y="3200400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/>
              <a:t>Warning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867400" y="49530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/>
              <a:t>Guide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48926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b="1" i="1" u="sng" dirty="0">
                <a:solidFill>
                  <a:srgbClr val="FF0000"/>
                </a:solidFill>
              </a:rPr>
              <a:t>Speed Limits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66800" y="1600200"/>
            <a:ext cx="3581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3550" indent="-463550">
              <a:spcBef>
                <a:spcPct val="50000"/>
              </a:spcBef>
              <a:buClr>
                <a:srgbClr val="CC0000"/>
              </a:buClr>
              <a:buFont typeface="Wingdings" pitchFamily="2" charset="2"/>
              <a:buChar char="v"/>
            </a:pPr>
            <a:r>
              <a:rPr lang="en-US" sz="2800" i="1"/>
              <a:t>Urban Areas</a:t>
            </a:r>
          </a:p>
          <a:p>
            <a:pPr marL="463550" indent="-463550">
              <a:spcBef>
                <a:spcPct val="50000"/>
              </a:spcBef>
              <a:buClr>
                <a:srgbClr val="CC0000"/>
              </a:buClr>
              <a:buFont typeface="Wingdings" pitchFamily="2" charset="2"/>
              <a:buChar char="v"/>
            </a:pPr>
            <a:r>
              <a:rPr lang="en-US" sz="2800" i="1"/>
              <a:t>Parks</a:t>
            </a:r>
          </a:p>
          <a:p>
            <a:pPr marL="463550" indent="-463550">
              <a:spcBef>
                <a:spcPct val="50000"/>
              </a:spcBef>
              <a:buClr>
                <a:srgbClr val="CC0000"/>
              </a:buClr>
              <a:buFont typeface="Wingdings" pitchFamily="2" charset="2"/>
              <a:buChar char="v"/>
            </a:pPr>
            <a:r>
              <a:rPr lang="en-US" sz="2800" i="1"/>
              <a:t>Rural Interstate</a:t>
            </a:r>
          </a:p>
          <a:p>
            <a:pPr marL="463550" indent="-463550">
              <a:spcBef>
                <a:spcPct val="50000"/>
              </a:spcBef>
              <a:buClr>
                <a:srgbClr val="CC0000"/>
              </a:buClr>
              <a:buFont typeface="Wingdings" pitchFamily="2" charset="2"/>
              <a:buChar char="v"/>
            </a:pPr>
            <a:r>
              <a:rPr lang="en-US" sz="2800" i="1"/>
              <a:t>Urban Interstate</a:t>
            </a:r>
          </a:p>
          <a:p>
            <a:pPr marL="463550" indent="-463550">
              <a:spcBef>
                <a:spcPct val="50000"/>
              </a:spcBef>
              <a:buClr>
                <a:srgbClr val="CC0000"/>
              </a:buClr>
              <a:buFont typeface="Wingdings" pitchFamily="2" charset="2"/>
              <a:buChar char="v"/>
            </a:pPr>
            <a:r>
              <a:rPr lang="en-US" sz="2800" i="1"/>
              <a:t>School Zones</a:t>
            </a:r>
          </a:p>
        </p:txBody>
      </p:sp>
      <p:pic>
        <p:nvPicPr>
          <p:cNvPr id="4" name="Picture 4" descr="Spe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600200"/>
            <a:ext cx="101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Speed+Minim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828800"/>
            <a:ext cx="12350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Speed-Minimu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4343400"/>
            <a:ext cx="10763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slower traffic keep righ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32766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Speed-nigh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533400"/>
            <a:ext cx="10620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474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krishna</dc:creator>
  <cp:lastModifiedBy>krishna</cp:lastModifiedBy>
  <cp:revision>19</cp:revision>
  <dcterms:created xsi:type="dcterms:W3CDTF">2013-10-11T15:29:01Z</dcterms:created>
  <dcterms:modified xsi:type="dcterms:W3CDTF">2013-12-05T15:45:49Z</dcterms:modified>
</cp:coreProperties>
</file>